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7" r:id="rId4"/>
    <p:sldId id="279" r:id="rId5"/>
    <p:sldId id="257" r:id="rId6"/>
    <p:sldId id="258" r:id="rId7"/>
    <p:sldId id="275" r:id="rId8"/>
    <p:sldId id="259" r:id="rId9"/>
    <p:sldId id="260" r:id="rId10"/>
    <p:sldId id="261" r:id="rId11"/>
    <p:sldId id="262" r:id="rId12"/>
    <p:sldId id="263" r:id="rId13"/>
    <p:sldId id="269" r:id="rId14"/>
    <p:sldId id="264" r:id="rId15"/>
    <p:sldId id="265" r:id="rId16"/>
    <p:sldId id="266" r:id="rId17"/>
    <p:sldId id="267" r:id="rId18"/>
    <p:sldId id="268" r:id="rId19"/>
    <p:sldId id="270" r:id="rId20"/>
    <p:sldId id="274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700A-11B1-4A48-A20F-C7D08013604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6785-A57C-4742-8B40-DCC85EEEC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66785-A57C-4742-8B40-DCC85EEECB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5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9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4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1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8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2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A321-9EBC-401A-BECF-21F85CC36AE6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6E4D-C452-4BCA-9277-90CC79C5A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логопедической документации на ПМПК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8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просодической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темпоритмической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стороны речи: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/>
              <a:t>Голос </a:t>
            </a:r>
            <a:r>
              <a:rPr lang="ru-RU" dirty="0"/>
              <a:t>– без особенностей, сильный, слабый, тихий, </a:t>
            </a:r>
            <a:r>
              <a:rPr lang="ru-RU" dirty="0" err="1"/>
              <a:t>неполётный</a:t>
            </a:r>
            <a:r>
              <a:rPr lang="ru-RU" dirty="0"/>
              <a:t>, </a:t>
            </a:r>
            <a:r>
              <a:rPr lang="ru-RU" dirty="0" err="1"/>
              <a:t>маломодулированный</a:t>
            </a:r>
            <a:r>
              <a:rPr lang="ru-RU" dirty="0"/>
              <a:t>, монотонный, отклонение тембра, сдавленный, сиплый, дрожащий, наличие носового оттенка, хриплый, фальцетный, истощающийся, тусклый, </a:t>
            </a:r>
            <a:r>
              <a:rPr lang="ru-RU" dirty="0" err="1"/>
              <a:t>маломодулированный</a:t>
            </a:r>
            <a:r>
              <a:rPr lang="ru-RU" dirty="0"/>
              <a:t>, др., без особенностей</a:t>
            </a:r>
          </a:p>
          <a:p>
            <a:r>
              <a:rPr lang="ru-RU" i="1" dirty="0"/>
              <a:t>Характеристика интонационной стороны речи. </a:t>
            </a:r>
            <a:r>
              <a:rPr lang="ru-RU" dirty="0"/>
              <a:t>Речь выразительная (невыразительная); интонационно оформленная, монотонная, затруднения в использовании вопросительной интонации, в выделении логического ударения, </a:t>
            </a:r>
            <a:r>
              <a:rPr lang="ru-RU" dirty="0" err="1"/>
              <a:t>паузации</a:t>
            </a:r>
            <a:r>
              <a:rPr lang="ru-RU" dirty="0"/>
              <a:t>.</a:t>
            </a:r>
          </a:p>
          <a:p>
            <a:r>
              <a:rPr lang="ru-RU" i="1" dirty="0"/>
              <a:t>Темпо-ритмическая сторона речи</a:t>
            </a:r>
            <a:r>
              <a:rPr lang="ru-RU" b="1" dirty="0"/>
              <a:t>:</a:t>
            </a:r>
            <a:r>
              <a:rPr lang="ru-RU" dirty="0"/>
              <a:t> скандированная, темп ускорен, замедлен, без особенностей; наличие слов с неправильно интонационно выделяемым ударным слогом; наличие продолжительных пауз.</a:t>
            </a:r>
          </a:p>
          <a:p>
            <a:r>
              <a:rPr lang="ru-RU" i="1" dirty="0"/>
              <a:t>Речевое дыхание:</a:t>
            </a:r>
            <a:r>
              <a:rPr lang="ru-RU" dirty="0"/>
              <a:t> без особенностей, свободное, затрудненное, поверхностное, неглубокое, неровное, ключичное, нижнее диафрагмальное, речевое дыхание плавное; недостаточно плавное, речевой выдох продолжительный; не продолжительный, ротовой выдох сформирован, не сформирован, носовое дыхание затруднено, отсутствует, при фонации выдох ротовой, смешанный, короткий речевой выдох, несовпадение вдоха и логических пауз, короткий судорожный вдох, речь на вдохе.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1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8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звукопроизношения: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пределах возрастной нормы, 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нарушено произношение звуков (укажите каких);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дефектно произносит оппозиционные звуки;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недостатки произношения звонких согласных (оглушение);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изолированно все звуки произносит правильно, но при увеличении речевой нагрузки наблюдается общая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смазанность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речи;</a:t>
            </a:r>
          </a:p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полиморфное нарушение звукопроизношения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нарушений звукопроизношения не отмечается.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звукопроизношение не нарушено.</a:t>
            </a:r>
          </a:p>
        </p:txBody>
      </p:sp>
    </p:spTree>
    <p:extLst>
      <p:ext uri="{BB962C8B-B14F-4D97-AF65-F5344CB8AC3E}">
        <p14:creationId xmlns:p14="http://schemas.microsoft.com/office/powerpoint/2010/main" val="303028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слоговой структуры слова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нарушена,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негрубые дефекты слоговой структуры слова,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слоговая структура грубо нарушена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виды нарушений: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элизии (пропуски звуков, слогов), персеверации (отсроченное повторение), итерации (добавление), антиципации (замена предшествующих звуков последующими), перестановка звуков, слогов, контаминации (соединение слоговых частей двух слов), парафазии 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нарушения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звукослоговой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структуры слова отсутствуют. 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воспроизведение слов разной слоговой структуры.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невозможность воспроизведения слов.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во фразовой речи; переставляет  или наращивает слоги; замены, пропуски, повторения.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слоговой структуры слов встречается при воспроизведении незнакомых слов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единичные ошибки при воспроизведении малознакомых четырехсложных слов со стечением согласных (в основном уподобления, упрощения стечения согласных, пропуски слогов).</a:t>
            </a:r>
          </a:p>
        </p:txBody>
      </p:sp>
    </p:spTree>
    <p:extLst>
      <p:ext uri="{BB962C8B-B14F-4D97-AF65-F5344CB8AC3E}">
        <p14:creationId xmlns:p14="http://schemas.microsoft.com/office/powerpoint/2010/main" val="253330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фонематических процессов: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Фонематическое восприятие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сформировано/не сформировано, если не сформировано, указать – какие звуки, по каким признакам смешивает, устойчивый или неустойчивый характер смешения, какие факторы ухудшают различение оппозиционных звуков.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фонематический слух недостаточно сформирован;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 дифференцирует оппозиционные фонемы;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фонематическое восприятие, фонематический анализ и синтез в основном сформированы;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при воспроизведении серии слогов с фонетически близкими звуками с ошибками допускает единичные ошибки.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наблюдаются затруднения при дифференциации твердых и мягких, звонких и глухих звуков.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Звуковой анализ и синтез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-буквенного анализа и синтеза недостаточно сформированы;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ошибки при определении количества звуков в слове;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имеются затруднения в определении количества и последовательности звуков;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места звука в слове сформировано;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звука по отношению к другим звукам определяет не всегда верно;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имеются затруднения при определении количества и последовательности звуков на более сложном речевом материале;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допускал ошибки при определении последовательности слов в предложении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синтез не нарушен. Правильно составляет из последовательно заданных слов предложения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выделить звук на фоне слова сформирована.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наличие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звука в слове, последовательность и количество звуков в слове, его место в слове.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звук в словах определяет правильно, при определении последнего звука допускает ошибки. допускает ошибки при определении звука в середине, в конце слова.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определить место звука в слове по отношению к другим звукам не сформирована.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затрудняется в определении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правильно определяет количество и последовательность слов в предложениях (с союзами и предлогами).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фонематический синтез сформирован, правильно производит слова из последовательно названных звуков;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фонематические представления сформированы, правильно придумывает слова на заданные звуки, отбирает картинки;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затрудняется придумать слово на заданный звук;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6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Состояние активного и пассивного словаря: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словарного запаса соответствует возрасту;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объем: соответствует возрастной норме, ниже возрастной нормы, ограничен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лепетными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словами, ограничен бытовой лексикой;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словарь беден, неточен, ограничен обиходно – бытовой тематикой;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всегда точно использует слова;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испытывает трудности при подборе антонимов, синонимов, однокоренных слов;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речи чаще применяет имена существительные, глаголы, местоимения, реже – прилагательные, наречия;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понимает значения многих слов и допускает многочисленные ошибки в их употреблении;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использует слова не по назначению;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смешение слов по смыслу и по акустическому сходству;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страдает понимание и употребление обобщающих понятий.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преимущественно представлена конкретная бытовая лексика, преимущественно использует глагольную лексику, незначительный объем прилагательных, наречий и др.);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трудности актуализации словаря –  с трудом подбирает слова, смешивает слова, близкие по звуковому составу, заменяет по ситуативному сходству, по другому принципу (какому?);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редкоупотребляемой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лексикой.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 сформированы отношения антонимии и синонимии.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практических обобщений.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трудности употребления обобщающих понятий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неточное значение и неточное употребление обиходных слов.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активном словаре преобладают существительные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2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Состояние словообразования и словоизменения: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речи отсутствуют сложные синтаксические конструкции;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многочисленные ошибки в предложениях простых синтаксических конструкций;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имеется несогласование слов во фразе,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аграмматизмы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имеются ошибки при преобразовании имен существительных во множественное число;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спонтанной речи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аграмматизмы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выявлены;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ошибки в употреблении сложных предлогов;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имеются ошибки в согласовании прилагательного и существительного в косвенных падежах;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допускает ошибки в согласовании прилагательного и существительного среднего рода в именительном падеже, а также в косвенных падежах;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аграммматизмы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образовании прилагательных от существительных.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предложение –  отсутствует, назывное, простое нераспространенное, простое распространенное, сложносочиненное, сложноподчиненное, с однородными членами, осложненное причастными и деепричастными оборотами, использует разнообразные виды предложения адекватно замыслу.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 речи использует преимущественно простые распространённые предложения, в редких случаях отмечаются сложноподчиненные предложения.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предложения отличаются краткостью, стереотипностью, круг используемых слов крайне ограничен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сложносочинённые предложения с опорой на картинки (использует союзы - а, но, и).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сложноподчинённые предложения отмечаются лишь в единичных случаях (потому что; несмотря на; хотя; когда; который; поэтому).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ошибки в употреблении предложно-падежных предлогов, сложных предлогов, падежных окончаниях существительных множественного числа;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 бедность и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дифференцированность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грамматических средств языка.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затрудняется в образовании новых слов с помощью суффиксов, приставок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связного высказывания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dirty="0" smtClean="0"/>
              <a:t>наблюдается </a:t>
            </a:r>
            <a:r>
              <a:rPr lang="ru-RU" dirty="0"/>
              <a:t>недостаточное развитие связной речи;</a:t>
            </a:r>
          </a:p>
          <a:p>
            <a:pPr lvl="0"/>
            <a:r>
              <a:rPr lang="ru-RU" dirty="0"/>
              <a:t>в пересказах наблюдаются пропуски и искажения смысловых звеньев, нарушение последовательности событий;</a:t>
            </a:r>
          </a:p>
          <a:p>
            <a:pPr lvl="0"/>
            <a:r>
              <a:rPr lang="ru-RU" dirty="0"/>
              <a:t>пользуется фразой несложной конструкции;</a:t>
            </a:r>
          </a:p>
          <a:p>
            <a:pPr lvl="0"/>
            <a:r>
              <a:rPr lang="ru-RU" dirty="0"/>
              <a:t>самостоятельно высказаться затрудняется;</a:t>
            </a:r>
          </a:p>
          <a:p>
            <a:pPr lvl="0"/>
            <a:r>
              <a:rPr lang="ru-RU" dirty="0"/>
              <a:t>грубое недоразвитие связной речи (1–2 предложения вместо рассказа). </a:t>
            </a:r>
          </a:p>
          <a:p>
            <a:pPr lvl="0"/>
            <a:r>
              <a:rPr lang="ru-RU" dirty="0"/>
              <a:t>соответствует возрастной норме, в стадии формирования, требует дальнейшего развития, не сформирована.</a:t>
            </a:r>
          </a:p>
          <a:p>
            <a:pPr lvl="0"/>
            <a:r>
              <a:rPr lang="ru-RU" dirty="0"/>
              <a:t>нарушен порядок слов в предложении; набор слов вместо связного высказывания</a:t>
            </a:r>
          </a:p>
          <a:p>
            <a:pPr lvl="0"/>
            <a:r>
              <a:rPr lang="ru-RU" dirty="0"/>
              <a:t>рассказы со скрытым смыслом малодоступны</a:t>
            </a:r>
          </a:p>
          <a:p>
            <a:pPr lvl="0"/>
            <a:r>
              <a:rPr lang="ru-RU" dirty="0"/>
              <a:t>при составлении рассказа отмечается бедность языкового оформления и нарушение логической связи, непоследовательность в изложении, смысловое несоответствие частей высказывания, их искажение.</a:t>
            </a:r>
          </a:p>
          <a:p>
            <a:pPr lvl="0"/>
            <a:r>
              <a:rPr lang="ru-RU" dirty="0"/>
              <a:t>не сохраняет основной сюжетной линии. </a:t>
            </a:r>
          </a:p>
          <a:p>
            <a:pPr lvl="0"/>
            <a:r>
              <a:rPr lang="ru-RU" dirty="0"/>
              <a:t>при пересказе, соскальзывает на второстепенные детали, передаёт содержание упрощённо. Пересказывает важные части рассказа, но не устанавливает причинно-следственные, временные и пространственные отношения. </a:t>
            </a:r>
          </a:p>
          <a:p>
            <a:pPr lvl="0"/>
            <a:r>
              <a:rPr lang="ru-RU" dirty="0"/>
              <a:t>умеет пересказывать без искажений незнакомый рассказ. </a:t>
            </a:r>
          </a:p>
          <a:p>
            <a:pPr lvl="0"/>
            <a:r>
              <a:rPr lang="ru-RU" dirty="0"/>
              <a:t>пересказывает по вопросам. </a:t>
            </a:r>
          </a:p>
          <a:p>
            <a:pPr lvl="0"/>
            <a:r>
              <a:rPr lang="ru-RU" dirty="0"/>
              <a:t>по картинке перечисляет отдельные элементы ситуации, часто не различаются существенные и второстепенные детали.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54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поддержания диалога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Поддерживает диалог на интересующие темы,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соотвествии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 своими речевыми возможностями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Поддерживает диалог, в соответствии с речевыми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возможеостями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поддерживает диалог, с трудом идет на контакт, замкнут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112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Готовность/степень овладения письменной речью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чтения: побуквенное,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побуквенно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слоговой;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замедленное,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словами;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понимание прочитанного с неточностями;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послоговое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простые слова читает целостно;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делает запинки при чтении многосложных слов;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чтение с большим количеством ошибок (пропуск букв, слогов, усечение слова, наращивание, угадывание окончаний, смешение оптически сходных букв,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аграмматизмы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навыки письма и чтения не сформированы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знает отдельные буквы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используемого методического комплекса: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96752"/>
            <a:ext cx="4392488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Альбом для обследования речи Иншаковой О.Б.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Н.В. НИЩЕВА. МЕТОДИКА ПРОВЕДЕНИЯ ИНДИВИДУАЛЬНОЙ ПЕДАГОГИЧЕСКОЙ ДИАГНОСТИКИ РЕЧЕВОГО И ОБЩЕГО РАЗВИТИЯ РЕБЕНКА С ТНР С 4 ДО 7 ЛЕТ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80423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00922" cy="3003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3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375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Письмо: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Имеются многочисленные ошибки разного характера;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испытывает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трудности при овладении письмом и чтением (т.к. имеется большое количество специфических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дисграфических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ошибок на фоне большого количества разнообразных других);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списывании наблюдаются единичные ошибки;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 под диктовку допускает большое количество ошибок (замены д-т, б-п, ж-ш и др., пропуски, добавления, пропуски предлогов, слитное написание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Смешанная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дисграфия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Дизорфография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1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Динамика речевого развития: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(крайне незначительная, незначительная, неравномерная, достаточная).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0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08712"/>
          </a:xfrm>
        </p:spPr>
        <p:txBody>
          <a:bodyPr>
            <a:noAutofit/>
          </a:bodyPr>
          <a:lstStyle/>
          <a:p>
            <a:pPr algn="l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класс, ИН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вар.1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Диагностический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Трудности в овладении навыком письма и чтения,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обусловленные СНР легкой степени.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Речевая патология вторична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отставания речевого развития от возрастной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нормы: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значительно отстаёт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8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441214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Т.А. - Комплексное обследование дошкольника 3-6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Зайцева Е.,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Шептунова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В. тестовая методика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обслед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речи (4-7л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Кирьянова Р.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А.Комплексная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диагностика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Кабанова Т.В. Домнина О.В. Тестовая диагностика обследования речи у детей 3-6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Методы обследования речи детей: Пособие по диагностике речевых нарушений / под общ. ред. Г.В. Чиркиной.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14" y="1196752"/>
            <a:ext cx="4073504" cy="45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8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Альбом для обследования речи Иншаковой О.Б.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Фотекова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Т.А.,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Ахутина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Т.В. Диагностика речевых нарушений школьников с использованием нейропсихологических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Бессонова Т.П., Грибова О.Е. - Дидактический материал по обследованию речи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Авторская скрининг-диагностика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доцента кафедры логопедии и олигофренопедагогики Лариной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Е.А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Фотекова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Т.А. Тестовая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методика диагностики устной речи младших школьников.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52" y="4189293"/>
            <a:ext cx="1858465" cy="248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1863"/>
            <a:ext cx="1631181" cy="248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07704" y="4201864"/>
            <a:ext cx="1766980" cy="2483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" b="22753"/>
          <a:stretch/>
        </p:blipFill>
        <p:spPr bwMode="auto">
          <a:xfrm>
            <a:off x="1080120" y="0"/>
            <a:ext cx="6660232" cy="6855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4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89302" cy="393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Краткая характеристика речевого развития ребенка на момент поступления в образовательную организацию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(в конце характеристики подвести итог: речевое развитие в соотношении с возрастными нормами (значительно отставало, отставало, неравномерно отставало, частично опережало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Пример: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Звукопроизношение: полиморфное нарушение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звукопроизношения. Нарушены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фонематические операции. Словарный запас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затруднялся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классифицировать понятия, путал овощи и фрукты.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Затруднялся составить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 по серии и по одной картине. Преимущественно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использовал простые предложения.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Трехложные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стечением вызывали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затруднения. Наблюдались пропуски, перестановки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слогов. Речевая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патология вторична. Речевое развитие в соотношении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возрастными нормами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 отставало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4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 артикуляционного аппарата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Autofit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Анатомическое строение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органов артикуляционного аппарата без аномалий.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Тонус  мышц  лица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сохранный  или  нарушен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гипотония, дистония)  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Подвижность лицевой мускулатуры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нарушена, нарушена (тремор подбородка,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гипомимия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гиперкинезы).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Строение губ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нормальное  или  отклонения (массивные губы, наличие расщелины, наличие послеоперационных рубцов)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Тонус губ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нарушен  или нарушен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гипотония, дистония) 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Подвижность губ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нарушена или нарушена –  (малоподвижные, излишне подвижные) 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Строение зубов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нормальное; нарушения  - крупные, мелкие, редкие, частые, кривые, вне  челюстной дуги, с большими промежутками, отсутствие резцов (нижних, верхних); наличие лишних зубов, нарушение зубного ряда.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Подъязычная связка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укорочена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Прикус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правильный;  нарушен – передний открытый, боковой открытый,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прогнатия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Строение твердого нёба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нарушено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Строение мягкого нёба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подвижность  не нарушено </a:t>
            </a:r>
          </a:p>
        </p:txBody>
      </p:sp>
    </p:spTree>
    <p:extLst>
      <p:ext uri="{BB962C8B-B14F-4D97-AF65-F5344CB8AC3E}">
        <p14:creationId xmlns:p14="http://schemas.microsoft.com/office/powerpoint/2010/main" val="134950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9829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Язык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отмечаются нарушения – толстый,  маленький,  массивный, широкий, узкий, раздвоенный, укороченная уздечка.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Мышечный тонус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в норме; нарушен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гипотония, дистония.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Подвижность языка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нарушена; нарушения – гиперкинезы, тремор, девиация (отклонение) языка (вправо, влево); язык не выводится из полости рта, объём артикуляционных движений ограничен; снижение амплитуды артикуляционных движений, малоподвижный, с трудом удерживает позу, испытывает трудности в переключении позы языка, нарушены движения кончика языка. Саливация.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Речевая моторика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развита достаточно; в пределах нормы; недостаточно. Выполняет основные артикуляторные движения губами, языком. Движения замедленные. Не может длительно удерживать положение органов артикуляции. Нарушена координация  движений языка и губ. Незначительно нарушены дифференцированные движения кончика языка. Объем движений языка полный; неполный. Тонус нормальный; вялый. Длительность выполнения движений и темп движений в норме. Замен движений,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синкенезий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наблюдается.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Синкенезии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замены движений отмечаются.</a:t>
            </a:r>
          </a:p>
        </p:txBody>
      </p:sp>
    </p:spTree>
    <p:extLst>
      <p:ext uri="{BB962C8B-B14F-4D97-AF65-F5344CB8AC3E}">
        <p14:creationId xmlns:p14="http://schemas.microsoft.com/office/powerpoint/2010/main" val="1304341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1909</Words>
  <Application>Microsoft Office PowerPoint</Application>
  <PresentationFormat>Экран (4:3)</PresentationFormat>
  <Paragraphs>162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Заполнение логопедической документации на ПМПК</vt:lpstr>
      <vt:lpstr>Автор используемого методического комплекса: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Состояние артикуляционного аппарата</vt:lpstr>
      <vt:lpstr>Презентация PowerPoint</vt:lpstr>
      <vt:lpstr>Состояние просодической и темпоритмической стороны речи:</vt:lpstr>
      <vt:lpstr>Состояние звукопроизношения:</vt:lpstr>
      <vt:lpstr>Состояние слоговой структуры слова </vt:lpstr>
      <vt:lpstr>Состояние фонематических процессов:</vt:lpstr>
      <vt:lpstr>Презентация PowerPoint</vt:lpstr>
      <vt:lpstr>Состояние активного и пассивного словаря: </vt:lpstr>
      <vt:lpstr>Состояние словообразования и словоизменения: </vt:lpstr>
      <vt:lpstr>Состояние связного высказывания</vt:lpstr>
      <vt:lpstr>Возможности поддержания диалога</vt:lpstr>
      <vt:lpstr>Готовность/степень овладения письменной речью</vt:lpstr>
      <vt:lpstr>Презентация PowerPoint</vt:lpstr>
      <vt:lpstr>Динамика речевого развития: (крайне незначительная, незначительная, неравномерная, достаточная). </vt:lpstr>
      <vt:lpstr>Пример (1 класс, ИН вар.1):   Диагностический вывод: Трудности в овладении навыком письма и чтения, обусловленные СНР легкой степени.     Логопедическое заключение. Речевая патология вторична Степень отставания речевого развития от возрастной нормы: значительно отстаёт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логопедической документации на ПМПК</dc:title>
  <dc:creator>User</dc:creator>
  <cp:lastModifiedBy>User</cp:lastModifiedBy>
  <cp:revision>7</cp:revision>
  <dcterms:created xsi:type="dcterms:W3CDTF">2024-09-05T19:04:05Z</dcterms:created>
  <dcterms:modified xsi:type="dcterms:W3CDTF">2024-09-06T01:29:44Z</dcterms:modified>
</cp:coreProperties>
</file>